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4" r:id="rId11"/>
    <p:sldId id="265" r:id="rId12"/>
    <p:sldId id="267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26B6-FFE7-49C5-891F-A5FC03743294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5AB5-B80E-401F-A213-C4F086E2C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773238"/>
            <a:ext cx="9144000" cy="1727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Pomeroon Women Agro-Processor Association, Guyana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Coconut Oil production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</a:t>
            </a:r>
            <a:r>
              <a:rPr lang="en-US" sz="3100" i="1" dirty="0" err="1" smtClean="0">
                <a:latin typeface="Arial" pitchFamily="34" charset="0"/>
                <a:cs typeface="Arial" pitchFamily="34" charset="0"/>
              </a:rPr>
              <a:t>Rosemund</a:t>
            </a:r>
            <a:r>
              <a:rPr lang="en-US" sz="3100" i="1" dirty="0" smtClean="0">
                <a:latin typeface="Arial" pitchFamily="34" charset="0"/>
                <a:cs typeface="Arial" pitchFamily="34" charset="0"/>
              </a:rPr>
              <a:t> Benn, President</a:t>
            </a:r>
            <a:r>
              <a:rPr lang="en-US" i="1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Brussels Briefing</a:t>
            </a:r>
            <a:r>
              <a:rPr lang="en-US" smtClean="0">
                <a:solidFill>
                  <a:schemeClr val="tx1"/>
                </a:solidFill>
              </a:rPr>
              <a:t>, 17 </a:t>
            </a:r>
            <a:r>
              <a:rPr lang="en-US" dirty="0" smtClean="0">
                <a:solidFill>
                  <a:schemeClr val="tx1"/>
                </a:solidFill>
              </a:rPr>
              <a:t>September 2015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9343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Staffing and sharing revenue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Four members working full-time</a:t>
            </a:r>
          </a:p>
          <a:p>
            <a:pPr lvl="0"/>
            <a:r>
              <a:rPr lang="en-GB" dirty="0" smtClean="0"/>
              <a:t>Assisted by others at rush times</a:t>
            </a:r>
          </a:p>
          <a:p>
            <a:pPr lvl="0"/>
            <a:r>
              <a:rPr lang="en-GB" dirty="0" smtClean="0"/>
              <a:t>End of year profit from sales divided and</a:t>
            </a:r>
            <a:r>
              <a:rPr lang="en-GB" baseline="0" dirty="0" smtClean="0"/>
              <a:t> shared among members reserving enough to run business.</a:t>
            </a:r>
          </a:p>
          <a:p>
            <a:pPr lvl="0"/>
            <a:r>
              <a:rPr lang="en-GB" dirty="0" smtClean="0"/>
              <a:t>Impact on women economic independence and decision-making (travel here for sharing experience...)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Today we serve 5 supermarkets and over 100 small shops locally from a start of 5 shops in 2002</a:t>
            </a:r>
          </a:p>
          <a:p>
            <a:r>
              <a:rPr lang="en-GB" dirty="0" smtClean="0"/>
              <a:t>Guyana $600,000 - $800,000 per month</a:t>
            </a:r>
          </a:p>
          <a:p>
            <a:r>
              <a:rPr lang="en-GB" dirty="0" smtClean="0"/>
              <a:t>Main expansion over the last 5 years due to recognition of </a:t>
            </a:r>
            <a:r>
              <a:rPr lang="en-GB" i="1" dirty="0" smtClean="0"/>
              <a:t>Pomeroon Delight </a:t>
            </a:r>
            <a:r>
              <a:rPr lang="en-GB" dirty="0" smtClean="0"/>
              <a:t>brand</a:t>
            </a:r>
          </a:p>
          <a:p>
            <a:r>
              <a:rPr lang="en-GB" dirty="0" smtClean="0"/>
              <a:t>Currently 10% of all our </a:t>
            </a:r>
            <a:r>
              <a:rPr lang="en-GB" i="1" dirty="0" err="1" smtClean="0"/>
              <a:t>Pomeroon</a:t>
            </a:r>
            <a:r>
              <a:rPr lang="en-GB" i="1" dirty="0" smtClean="0"/>
              <a:t> Delight </a:t>
            </a:r>
            <a:r>
              <a:rPr lang="en-GB" dirty="0" smtClean="0"/>
              <a:t>products are sold at </a:t>
            </a:r>
            <a:r>
              <a:rPr lang="en-GB" i="1" dirty="0" smtClean="0"/>
              <a:t>Guyana Shop </a:t>
            </a:r>
            <a:r>
              <a:rPr lang="en-GB" dirty="0" smtClean="0"/>
              <a:t>in Georgetown (shop controlled by Guyana marketing corporation)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9871" r="64044" b="36131"/>
          <a:stretch>
            <a:fillRect/>
          </a:stretch>
        </p:blipFill>
        <p:spPr bwMode="auto">
          <a:xfrm>
            <a:off x="1331640" y="2204864"/>
            <a:ext cx="2042409" cy="21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6949" t="15691" r="41058" b="9100"/>
          <a:stretch>
            <a:fillRect/>
          </a:stretch>
        </p:blipFill>
        <p:spPr bwMode="auto">
          <a:xfrm>
            <a:off x="3419873" y="116632"/>
            <a:ext cx="1885300" cy="664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955" t="66352" r="53051" b="9100"/>
          <a:stretch>
            <a:fillRect/>
          </a:stretch>
        </p:blipFill>
        <p:spPr bwMode="auto">
          <a:xfrm>
            <a:off x="5292080" y="2088233"/>
            <a:ext cx="1728192" cy="216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Future</a:t>
            </a:r>
            <a:r>
              <a:rPr lang="en-GB" baseline="0" dirty="0" smtClean="0"/>
              <a:t>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Purchase of own vehicle</a:t>
            </a:r>
          </a:p>
          <a:p>
            <a:r>
              <a:rPr lang="en-GB" dirty="0" smtClean="0"/>
              <a:t>Expand marketing to other supermarkets in Georgetown  and the Caribbean region (for virgin coconut oil, we started selling to St Vincent last year and Antigua last month)</a:t>
            </a:r>
          </a:p>
          <a:p>
            <a:r>
              <a:rPr lang="en-GB" dirty="0" smtClean="0"/>
              <a:t>Plans to increase to 20 members (attracting young  women entrepreneurs) in the next 3 years</a:t>
            </a:r>
          </a:p>
          <a:p>
            <a:r>
              <a:rPr lang="en-GB" dirty="0" smtClean="0"/>
              <a:t>Add three new products (jams, jellies, plantain and corn flower)</a:t>
            </a:r>
          </a:p>
          <a:p>
            <a:r>
              <a:rPr lang="en-GB" dirty="0" smtClean="0"/>
              <a:t>Need for computer literacy  (computer currently use for record </a:t>
            </a:r>
            <a:r>
              <a:rPr lang="en-GB" smtClean="0"/>
              <a:t>keeping only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Pomeroon Women’s </a:t>
            </a:r>
            <a:br>
              <a:rPr lang="en-GB" dirty="0" smtClean="0"/>
            </a:br>
            <a:r>
              <a:rPr lang="en-GB" dirty="0" smtClean="0"/>
              <a:t>Agro-Processors Association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5 hrs from Georgetown</a:t>
            </a:r>
          </a:p>
          <a:p>
            <a:r>
              <a:rPr lang="en-GB" dirty="0" smtClean="0"/>
              <a:t>Remote region</a:t>
            </a:r>
            <a:endParaRPr lang="en-GB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10235" t="26203" r="18926" b="12766"/>
          <a:stretch>
            <a:fillRect/>
          </a:stretch>
        </p:blipFill>
        <p:spPr bwMode="auto">
          <a:xfrm>
            <a:off x="899592" y="2420888"/>
            <a:ext cx="7812360" cy="378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Pomeroon</a:t>
            </a:r>
            <a:r>
              <a:rPr lang="en-GB" dirty="0" smtClean="0"/>
              <a:t> Women’s Agro-processors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Formed 2001 registered 2002</a:t>
            </a:r>
          </a:p>
          <a:p>
            <a:r>
              <a:rPr lang="en-GB" dirty="0" smtClean="0"/>
              <a:t>14 Women, wives and single mothers</a:t>
            </a:r>
          </a:p>
          <a:p>
            <a:r>
              <a:rPr lang="en-GB" dirty="0" smtClean="0"/>
              <a:t>Working 3 days/week volunteering</a:t>
            </a:r>
          </a:p>
          <a:p>
            <a:r>
              <a:rPr lang="en-GB" dirty="0" smtClean="0"/>
              <a:t>Processing </a:t>
            </a:r>
            <a:r>
              <a:rPr lang="en-GB" dirty="0" err="1" smtClean="0"/>
              <a:t>Starfruit</a:t>
            </a:r>
            <a:r>
              <a:rPr lang="en-GB" dirty="0" smtClean="0"/>
              <a:t> to make into </a:t>
            </a:r>
            <a:r>
              <a:rPr lang="en-GB" dirty="0" err="1" smtClean="0"/>
              <a:t>cakemix</a:t>
            </a:r>
            <a:endParaRPr lang="en-GB" dirty="0" smtClean="0"/>
          </a:p>
          <a:p>
            <a:r>
              <a:rPr lang="en-GB" dirty="0" smtClean="0"/>
              <a:t>Sold to raise funds and each contributed Guyana $20k working capital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dison\AppData\Local\Microsoft\Windows\Temporary Internet Files\Content.Outlook\UI4XJVOV\20150916_200946-1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60000">
            <a:off x="4921117" y="-528034"/>
            <a:ext cx="3622333" cy="476094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3538736" cy="65253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Local Govt donated unused building but it needed renovation with help of CIDA and IFAD</a:t>
            </a:r>
          </a:p>
          <a:p>
            <a:r>
              <a:rPr lang="en-GB" dirty="0" smtClean="0"/>
              <a:t>2006: Acquire Certification and licensing to sell products</a:t>
            </a:r>
          </a:p>
          <a:p>
            <a:r>
              <a:rPr lang="en-GB" dirty="0" smtClean="0"/>
              <a:t>2007: Started paying the ladies working in the premises</a:t>
            </a:r>
          </a:p>
          <a:p>
            <a:r>
              <a:rPr lang="en-GB" dirty="0" smtClean="0"/>
              <a:t>Four products: </a:t>
            </a:r>
            <a:r>
              <a:rPr lang="en-GB" dirty="0" err="1" smtClean="0"/>
              <a:t>Starfruit</a:t>
            </a:r>
            <a:r>
              <a:rPr lang="en-GB" dirty="0" smtClean="0"/>
              <a:t> </a:t>
            </a:r>
            <a:r>
              <a:rPr lang="en-GB" dirty="0" err="1" smtClean="0"/>
              <a:t>cakemix</a:t>
            </a:r>
            <a:r>
              <a:rPr lang="en-GB" dirty="0" smtClean="0"/>
              <a:t>, seasoning sauce, hot pepper sauce &amp; fruit wine</a:t>
            </a:r>
          </a:p>
        </p:txBody>
      </p:sp>
      <p:pic>
        <p:nvPicPr>
          <p:cNvPr id="4" name="Picture 3" descr="C:\Users\boto\AppData\Local\Microsoft\Windows\Temporary Internet Files\Content.Outlook\5YVVP9TP\20150916_201214_resized.jpg"/>
          <p:cNvPicPr/>
          <p:nvPr/>
        </p:nvPicPr>
        <p:blipFill>
          <a:blip r:embed="rId3" cstate="print"/>
          <a:srcRect l="8601" t="43014" r="39383" b="29123"/>
          <a:stretch>
            <a:fillRect/>
          </a:stretch>
        </p:blipFill>
        <p:spPr bwMode="auto">
          <a:xfrm>
            <a:off x="4860032" y="3861048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building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Through IICA</a:t>
            </a:r>
          </a:p>
          <a:p>
            <a:pPr lvl="1"/>
            <a:r>
              <a:rPr lang="en-GB" dirty="0" smtClean="0"/>
              <a:t>Management</a:t>
            </a:r>
          </a:p>
          <a:p>
            <a:pPr lvl="1"/>
            <a:r>
              <a:rPr lang="en-GB" dirty="0" smtClean="0"/>
              <a:t>Food preparation, sanitisation</a:t>
            </a:r>
          </a:p>
          <a:p>
            <a:pPr lvl="1"/>
            <a:r>
              <a:rPr lang="en-GB" dirty="0" smtClean="0"/>
              <a:t>Brand development – </a:t>
            </a:r>
            <a:r>
              <a:rPr lang="en-GB" i="1" dirty="0" smtClean="0"/>
              <a:t>Pomeroon Delight</a:t>
            </a:r>
          </a:p>
          <a:p>
            <a:r>
              <a:rPr lang="en-GB" dirty="0" smtClean="0"/>
              <a:t>Ministry of Agriculture support</a:t>
            </a:r>
          </a:p>
          <a:p>
            <a:pPr lvl="1"/>
            <a:r>
              <a:rPr lang="en-GB" dirty="0" smtClean="0"/>
              <a:t>Assisted with exhibitions e.g. Guyana International EXPO since 2009 and marketing</a:t>
            </a:r>
          </a:p>
          <a:p>
            <a:r>
              <a:rPr lang="en-GB" dirty="0" smtClean="0"/>
              <a:t>Voluntary Service Overseas</a:t>
            </a:r>
          </a:p>
          <a:p>
            <a:pPr lvl="1"/>
            <a:r>
              <a:rPr lang="en-GB" dirty="0" smtClean="0"/>
              <a:t>Volunteers to work with the project</a:t>
            </a:r>
          </a:p>
          <a:p>
            <a:pPr lvl="1"/>
            <a:r>
              <a:rPr lang="en-GB" dirty="0" smtClean="0"/>
              <a:t>Business record keeping</a:t>
            </a:r>
          </a:p>
          <a:p>
            <a:pPr lvl="1"/>
            <a:r>
              <a:rPr lang="en-GB" dirty="0" smtClean="0"/>
              <a:t>Developing labelling,</a:t>
            </a:r>
            <a:r>
              <a:rPr lang="en-GB" dirty="0"/>
              <a:t> </a:t>
            </a:r>
            <a:r>
              <a:rPr lang="en-GB" dirty="0" smtClean="0"/>
              <a:t>Packaging and Marketing</a:t>
            </a:r>
          </a:p>
          <a:p>
            <a:pPr rtl="0" eaLnBrk="1" latinLnBrk="0" hangingPunct="1"/>
            <a:r>
              <a:rPr lang="en-GB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 UN Barbados meeting</a:t>
            </a:r>
          </a:p>
          <a:p>
            <a:pPr lvl="1" rtl="0" eaLnBrk="1" latinLnBrk="0" hangingPunct="1"/>
            <a:r>
              <a: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Virgin coconut oil wins prize which contributed to product development</a:t>
            </a:r>
            <a:endParaRPr lang="en-GB" dirty="0" smtClean="0"/>
          </a:p>
          <a:p>
            <a:pPr lvl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NROP Logo idea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2654491" cy="2636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WADDNET </a:t>
            </a:r>
          </a:p>
          <a:p>
            <a:pPr lvl="1"/>
            <a:r>
              <a:rPr lang="en-GB" dirty="0" smtClean="0"/>
              <a:t>Formed National network as part of CANROP July 2011 Women </a:t>
            </a:r>
            <a:r>
              <a:rPr lang="en-GB" dirty="0" err="1" smtClean="0"/>
              <a:t>agroprocessors</a:t>
            </a:r>
            <a:r>
              <a:rPr lang="en-GB" dirty="0" smtClean="0"/>
              <a:t> development network</a:t>
            </a:r>
          </a:p>
          <a:p>
            <a:r>
              <a:rPr lang="en-GB" dirty="0" smtClean="0"/>
              <a:t>CANROP </a:t>
            </a:r>
          </a:p>
          <a:p>
            <a:pPr lvl="1"/>
            <a:r>
              <a:rPr lang="en-GB" dirty="0" smtClean="0"/>
              <a:t>Rural women Producers Association has supported with training on advertising</a:t>
            </a:r>
            <a:br>
              <a:rPr lang="en-GB" dirty="0" smtClean="0"/>
            </a:br>
            <a:r>
              <a:rPr lang="en-GB" dirty="0" smtClean="0"/>
              <a:t>and marketing online</a:t>
            </a:r>
            <a:r>
              <a:rPr lang="en-GB" baseline="0" dirty="0" smtClean="0"/>
              <a:t> and networking</a:t>
            </a:r>
          </a:p>
          <a:p>
            <a:pPr lvl="1"/>
            <a:endParaRPr lang="en-GB" dirty="0"/>
          </a:p>
          <a:p>
            <a:pPr lvl="1">
              <a:buNone/>
            </a:pPr>
            <a:r>
              <a:rPr lang="en-GB" sz="4000" dirty="0" smtClean="0"/>
              <a:t>                  http://canrop.com</a:t>
            </a:r>
          </a:p>
          <a:p>
            <a:pPr lvl="1"/>
            <a:endParaRPr lang="en-GB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3407" r="25014" b="6250"/>
          <a:stretch>
            <a:fillRect/>
          </a:stretch>
        </p:blipFill>
        <p:spPr bwMode="auto">
          <a:xfrm>
            <a:off x="504056" y="0"/>
            <a:ext cx="7884368" cy="684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dison\AppData\Local\Microsoft\Windows\Temporary Internet Files\Content.Outlook\UI4XJVOV\20150916_201310_resized.jpg"/>
          <p:cNvPicPr>
            <a:picLocks noChangeAspect="1" noChangeArrowheads="1"/>
          </p:cNvPicPr>
          <p:nvPr/>
        </p:nvPicPr>
        <p:blipFill>
          <a:blip r:embed="rId2" cstate="print"/>
          <a:srcRect t="14300" r="14534" b="9051"/>
          <a:stretch>
            <a:fillRect/>
          </a:stretch>
        </p:blipFill>
        <p:spPr bwMode="auto">
          <a:xfrm>
            <a:off x="4427984" y="1340768"/>
            <a:ext cx="3296965" cy="52565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Products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Starfruit</a:t>
            </a:r>
            <a:r>
              <a:rPr lang="en-GB" dirty="0" smtClean="0"/>
              <a:t> </a:t>
            </a:r>
            <a:r>
              <a:rPr lang="en-GB" dirty="0" err="1" smtClean="0"/>
              <a:t>cakemix</a:t>
            </a:r>
            <a:r>
              <a:rPr lang="en-GB" dirty="0" smtClean="0"/>
              <a:t>, </a:t>
            </a:r>
          </a:p>
          <a:p>
            <a:r>
              <a:rPr lang="en-GB" dirty="0" smtClean="0"/>
              <a:t>Seasoning </a:t>
            </a:r>
            <a:r>
              <a:rPr lang="en-GB" dirty="0" err="1" smtClean="0"/>
              <a:t>suce</a:t>
            </a:r>
            <a:r>
              <a:rPr lang="en-GB" dirty="0" smtClean="0"/>
              <a:t>, </a:t>
            </a:r>
          </a:p>
          <a:p>
            <a:r>
              <a:rPr lang="en-GB" dirty="0" smtClean="0"/>
              <a:t>Hot pepper sauce</a:t>
            </a:r>
          </a:p>
          <a:p>
            <a:r>
              <a:rPr lang="en-GB" dirty="0" smtClean="0"/>
              <a:t>Fruit wine</a:t>
            </a:r>
          </a:p>
          <a:p>
            <a:r>
              <a:rPr lang="en-GB" dirty="0" smtClean="0"/>
              <a:t>Green seasoning</a:t>
            </a:r>
          </a:p>
          <a:p>
            <a:r>
              <a:rPr lang="en-GB" dirty="0" smtClean="0"/>
              <a:t>Green Mango </a:t>
            </a:r>
            <a:r>
              <a:rPr lang="en-GB" dirty="0" err="1" smtClean="0"/>
              <a:t>Achar</a:t>
            </a:r>
            <a:endParaRPr lang="en-GB" dirty="0" smtClean="0"/>
          </a:p>
          <a:p>
            <a:r>
              <a:rPr lang="en-GB" dirty="0" smtClean="0"/>
              <a:t>Virgin Coconut Oil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Guyana $4million</a:t>
            </a:r>
          </a:p>
          <a:p>
            <a:pPr lvl="1"/>
            <a:r>
              <a:rPr lang="en-GB" dirty="0" smtClean="0"/>
              <a:t>Addition to building</a:t>
            </a:r>
          </a:p>
          <a:p>
            <a:pPr lvl="0"/>
            <a:r>
              <a:rPr lang="en-GB" dirty="0" smtClean="0"/>
              <a:t>Trucks  </a:t>
            </a:r>
          </a:p>
          <a:p>
            <a:pPr lvl="0"/>
            <a:r>
              <a:rPr lang="en-GB" dirty="0" smtClean="0"/>
              <a:t>But still need</a:t>
            </a:r>
          </a:p>
          <a:p>
            <a:pPr lvl="1" rtl="0" eaLnBrk="1" latinLnBrk="0" hangingPunct="1"/>
            <a:r>
              <a: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fireplace needs extra funding</a:t>
            </a:r>
            <a:endParaRPr lang="en-GB" sz="2800" dirty="0" smtClean="0"/>
          </a:p>
          <a:p>
            <a:pPr lvl="1" rtl="0" eaLnBrk="1" latinLnBrk="0" hangingPunct="1"/>
            <a:r>
              <a: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 – to</a:t>
            </a:r>
            <a:r>
              <a:rPr lang="en-GB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replace </a:t>
            </a:r>
            <a:r>
              <a: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kitchen equipment </a:t>
            </a:r>
          </a:p>
          <a:p>
            <a:pPr lvl="1" rtl="0" eaLnBrk="1" latinLnBrk="0" hangingPunct="1"/>
            <a:endParaRPr lang="en-GB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 descr="C:\Users\addison\AppData\Local\Microsoft\Windows\Temporary Internet Files\Content.Outlook\UI4XJVOV\20150916_201349_resized.jpg"/>
          <p:cNvPicPr>
            <a:picLocks noChangeAspect="1" noChangeArrowheads="1"/>
          </p:cNvPicPr>
          <p:nvPr/>
        </p:nvPicPr>
        <p:blipFill>
          <a:blip r:embed="rId2" cstate="print"/>
          <a:srcRect t="35300" r="1467"/>
          <a:stretch>
            <a:fillRect/>
          </a:stretch>
        </p:blipFill>
        <p:spPr bwMode="auto">
          <a:xfrm>
            <a:off x="6228184" y="548680"/>
            <a:ext cx="265246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         Pomeroon Women Agro-Processor Association, Guyana  Coconut Oil production   Rosemund Benn, President,        </vt:lpstr>
      <vt:lpstr>Pomeroon Women’s  Agro-Processors Association </vt:lpstr>
      <vt:lpstr>Pomeroon Women’s Agro-processors Association</vt:lpstr>
      <vt:lpstr>Slide 4</vt:lpstr>
      <vt:lpstr>Capacity building</vt:lpstr>
      <vt:lpstr>Network</vt:lpstr>
      <vt:lpstr>Slide 7</vt:lpstr>
      <vt:lpstr>Products today</vt:lpstr>
      <vt:lpstr>Scaling up</vt:lpstr>
      <vt:lpstr>Staffing and sharing revenue</vt:lpstr>
      <vt:lpstr>Markets</vt:lpstr>
      <vt:lpstr>Slide 12</vt:lpstr>
      <vt:lpstr>Future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Pomeroon Agro-Processors Association</dc:title>
  <dc:creator>Addison</dc:creator>
  <cp:lastModifiedBy>boto</cp:lastModifiedBy>
  <cp:revision>12</cp:revision>
  <dcterms:created xsi:type="dcterms:W3CDTF">2015-09-16T17:17:35Z</dcterms:created>
  <dcterms:modified xsi:type="dcterms:W3CDTF">2015-09-17T06:22:31Z</dcterms:modified>
</cp:coreProperties>
</file>